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4" r:id="rId7"/>
    <p:sldId id="260" r:id="rId8"/>
    <p:sldId id="263" r:id="rId9"/>
    <p:sldId id="261" r:id="rId10"/>
    <p:sldId id="279" r:id="rId11"/>
    <p:sldId id="262" r:id="rId12"/>
    <p:sldId id="269" r:id="rId13"/>
    <p:sldId id="268" r:id="rId14"/>
    <p:sldId id="267" r:id="rId15"/>
    <p:sldId id="266" r:id="rId16"/>
    <p:sldId id="265" r:id="rId17"/>
    <p:sldId id="276" r:id="rId18"/>
    <p:sldId id="280" r:id="rId19"/>
    <p:sldId id="275" r:id="rId20"/>
    <p:sldId id="277" r:id="rId21"/>
    <p:sldId id="278" r:id="rId22"/>
    <p:sldId id="274" r:id="rId23"/>
    <p:sldId id="273" r:id="rId24"/>
    <p:sldId id="272" r:id="rId25"/>
    <p:sldId id="271" r:id="rId26"/>
    <p:sldId id="284" r:id="rId27"/>
    <p:sldId id="283" r:id="rId28"/>
    <p:sldId id="282" r:id="rId29"/>
    <p:sldId id="281" r:id="rId30"/>
    <p:sldId id="270" r:id="rId31"/>
    <p:sldId id="288" r:id="rId32"/>
    <p:sldId id="289" r:id="rId33"/>
    <p:sldId id="287" r:id="rId34"/>
    <p:sldId id="286" r:id="rId35"/>
    <p:sldId id="285" r:id="rId36"/>
    <p:sldId id="290" r:id="rId3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5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80" y="914400"/>
            <a:ext cx="4692650" cy="598170"/>
          </a:xfrm>
        </p:spPr>
        <p:txBody>
          <a:bodyPr>
            <a:normAutofit fontScale="90000"/>
          </a:bodyPr>
          <a:p>
            <a:r>
              <a:rPr lang="en-US" altLang="zh-CN"/>
              <a:t>PPT</a:t>
            </a:r>
            <a:r>
              <a:rPr lang="zh-CN" altLang="en-US"/>
              <a:t>模版</a:t>
            </a:r>
            <a:r>
              <a:rPr lang="zh-CN" altLang="zh-CN"/>
              <a:t>说明</a:t>
            </a:r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80" y="1884045"/>
            <a:ext cx="9799320" cy="4530725"/>
          </a:xfrm>
        </p:spPr>
        <p:txBody>
          <a:bodyPr/>
          <a:p>
            <a:pPr algn="l"/>
            <a:r>
              <a:rPr lang="en-US" altLang="zh-CN"/>
              <a:t>1.</a:t>
            </a:r>
            <a:r>
              <a:rPr lang="zh-CN" altLang="en-US"/>
              <a:t>创意组根据团队创意设计撰写创意项目计划书，</a:t>
            </a:r>
            <a:r>
              <a:rPr lang="zh-CN" altLang="en-US">
                <a:sym typeface="+mn-ea"/>
              </a:rPr>
              <a:t>内容主要包括项目概述、产品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服务介绍、市场分析及定位、商业模式、营销策略、财务分析、风险控制、团队介绍及其他说明。</a:t>
            </a:r>
            <a:endParaRPr lang="zh-CN" altLang="en-US"/>
          </a:p>
          <a:p>
            <a:pPr algn="l"/>
            <a:r>
              <a:rPr lang="en-US" altLang="zh-CN"/>
              <a:t>2.</a:t>
            </a:r>
            <a:r>
              <a:rPr lang="zh-CN" altLang="en-US"/>
              <a:t>创业组根据公司实际经营情况撰写创业项目计划书。除创意组内容外，创业组还需提交营业执照、组织机构代码证扫描件，并提供当前财务数据、已获投资情况、带动就业情况等相关证明材料。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核心技术（一）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理念</a:t>
            </a:r>
            <a:r>
              <a:rPr lang="en-US" altLang="zh-CN"/>
              <a:t>/</a:t>
            </a:r>
            <a:r>
              <a:rPr lang="zh-CN" altLang="en-US"/>
              <a:t>原理</a:t>
            </a:r>
            <a:r>
              <a:rPr lang="en-US" altLang="zh-CN"/>
              <a:t>/</a:t>
            </a:r>
            <a:r>
              <a:rPr lang="zh-CN" altLang="en-US"/>
              <a:t>顶层设计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核心技术（二）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技术</a:t>
            </a:r>
            <a:r>
              <a:rPr lang="en-US" altLang="zh-CN"/>
              <a:t>/</a:t>
            </a:r>
            <a:r>
              <a:rPr lang="zh-CN" altLang="en-US"/>
              <a:t>手段</a:t>
            </a:r>
            <a:r>
              <a:rPr lang="en-US" altLang="zh-CN"/>
              <a:t>/</a:t>
            </a:r>
            <a:r>
              <a:rPr lang="zh-CN" altLang="en-US"/>
              <a:t>核心功能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核心技术（三）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工艺</a:t>
            </a:r>
            <a:r>
              <a:rPr lang="en-US" altLang="zh-CN"/>
              <a:t>/</a:t>
            </a:r>
            <a:r>
              <a:rPr lang="zh-CN" altLang="en-US"/>
              <a:t>方案</a:t>
            </a:r>
            <a:r>
              <a:rPr lang="en-US" altLang="zh-CN"/>
              <a:t>/</a:t>
            </a:r>
            <a:r>
              <a:rPr lang="zh-CN" altLang="en-US"/>
              <a:t>成熟阶段</a:t>
            </a:r>
            <a:endParaRPr lang="zh-CN" altLang="en-US"/>
          </a:p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中试</a:t>
            </a:r>
            <a:r>
              <a:rPr lang="en-US" altLang="zh-CN"/>
              <a:t>/</a:t>
            </a:r>
            <a:r>
              <a:rPr lang="zh-CN" altLang="en-US"/>
              <a:t>试点验证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0000"/>
          </a:bodyPr>
          <a:p>
            <a:r>
              <a:rPr lang="zh-CN" altLang="en-US"/>
              <a:t>是否可以具备落地推广可能，要让项目从</a:t>
            </a:r>
            <a:r>
              <a:rPr lang="en-US" altLang="zh-CN"/>
              <a:t> “</a:t>
            </a:r>
            <a:r>
              <a:rPr lang="zh-CN" altLang="en-US"/>
              <a:t>实验室理论</a:t>
            </a:r>
            <a:r>
              <a:rPr lang="en-US" altLang="zh-CN"/>
              <a:t>” </a:t>
            </a:r>
            <a:r>
              <a:rPr lang="zh-CN" altLang="en-US"/>
              <a:t>走向</a:t>
            </a:r>
            <a:r>
              <a:rPr lang="en-US" altLang="zh-CN"/>
              <a:t> “</a:t>
            </a:r>
            <a:r>
              <a:rPr lang="zh-CN" altLang="en-US"/>
              <a:t>真实市场验证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建议附上带有机器设备编号和真实日期的现场运行日志截图（如有）；能够反映实际操作和数据变化的后台控制面板或系统报表界面截图（如有）。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三方评价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技术</a:t>
            </a:r>
            <a:r>
              <a:rPr lang="en-US" altLang="zh-CN"/>
              <a:t>+</a:t>
            </a:r>
            <a:r>
              <a:rPr lang="zh-CN" altLang="en-US"/>
              <a:t>行业</a:t>
            </a:r>
            <a:r>
              <a:rPr lang="en-US" altLang="zh-CN"/>
              <a:t>+</a:t>
            </a:r>
            <a:r>
              <a:rPr lang="zh-CN" altLang="en-US"/>
              <a:t>受益者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知识的产权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专利</a:t>
            </a:r>
            <a:r>
              <a:rPr lang="en-US" altLang="zh-CN"/>
              <a:t>+</a:t>
            </a:r>
            <a:r>
              <a:rPr lang="zh-CN" altLang="en-US"/>
              <a:t>论文</a:t>
            </a:r>
            <a:r>
              <a:rPr lang="en-US" altLang="zh-CN"/>
              <a:t>+</a:t>
            </a:r>
            <a:r>
              <a:rPr lang="zh-CN" altLang="en-US"/>
              <a:t>标准</a:t>
            </a:r>
            <a:r>
              <a:rPr lang="en-US" altLang="zh-CN"/>
              <a:t>+</a:t>
            </a:r>
            <a:r>
              <a:rPr lang="zh-CN" altLang="en-US"/>
              <a:t>查新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产品</a:t>
            </a:r>
            <a:r>
              <a:rPr lang="en-US" altLang="zh-CN"/>
              <a:t>/</a:t>
            </a:r>
            <a:r>
              <a:rPr lang="zh-CN" altLang="en-US"/>
              <a:t>服务（商业运营</a:t>
            </a:r>
            <a:r>
              <a:rPr lang="en-US" altLang="zh-CN"/>
              <a:t>/</a:t>
            </a:r>
            <a:r>
              <a:rPr lang="zh-CN" altLang="en-US"/>
              <a:t>逻辑落地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形态</a:t>
            </a:r>
            <a:r>
              <a:rPr lang="en-US" altLang="zh-CN"/>
              <a:t>+</a:t>
            </a:r>
            <a:r>
              <a:rPr lang="zh-CN" altLang="en-US"/>
              <a:t>参数</a:t>
            </a:r>
            <a:r>
              <a:rPr lang="en-US" altLang="zh-CN"/>
              <a:t>+</a:t>
            </a:r>
            <a:r>
              <a:rPr lang="zh-CN" altLang="en-US"/>
              <a:t>内容</a:t>
            </a:r>
            <a:r>
              <a:rPr lang="en-US" altLang="zh-CN"/>
              <a:t>+</a:t>
            </a:r>
            <a:r>
              <a:rPr lang="zh-CN" altLang="en-US"/>
              <a:t>价格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竞品分析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对手介绍（知名企业的同类产品）</a:t>
            </a:r>
            <a:r>
              <a:rPr lang="en-US" altLang="zh-CN"/>
              <a:t>+</a:t>
            </a:r>
            <a:r>
              <a:rPr lang="zh-CN" altLang="en-US"/>
              <a:t>核心参数比较（诚实对比突出细分壁垒）</a:t>
            </a:r>
            <a:endParaRPr lang="zh-CN" altLang="en-US" baseline="-25000"/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商业</a:t>
            </a:r>
            <a:r>
              <a:rPr lang="en-US" altLang="zh-CN"/>
              <a:t>/</a:t>
            </a:r>
            <a:r>
              <a:rPr lang="zh-CN" altLang="en-US"/>
              <a:t>运作模式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上、中、下游关系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合作案例（一）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侧重案例对象背景、业务合作点以及效果，并提供佐证</a:t>
            </a:r>
            <a:endParaRPr lang="zh-CN" altLang="en-US"/>
          </a:p>
          <a:p>
            <a:r>
              <a:rPr lang="zh-CN" altLang="en-US"/>
              <a:t>重点体现：什么时间什么地点在哪里用了多少项目产品，实现了什么效果（使用前后的对比）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880" y="914400"/>
            <a:ext cx="9229090" cy="1472565"/>
          </a:xfrm>
        </p:spPr>
        <p:txBody>
          <a:bodyPr/>
          <a:p>
            <a:r>
              <a:rPr lang="zh-CN" altLang="en-US"/>
              <a:t>封面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880" y="2936240"/>
            <a:ext cx="9799320" cy="2096770"/>
          </a:xfrm>
        </p:spPr>
        <p:txBody>
          <a:bodyPr/>
          <a:p>
            <a:r>
              <a:rPr lang="zh-CN" altLang="en-US" sz="4000"/>
              <a:t>副标题</a:t>
            </a:r>
            <a:r>
              <a:rPr lang="en-US" altLang="zh-CN" sz="4000"/>
              <a:t>“</a:t>
            </a:r>
            <a:r>
              <a:rPr lang="zh-CN" altLang="en-US" sz="4000"/>
              <a:t>定位</a:t>
            </a:r>
            <a:r>
              <a:rPr lang="en-US" altLang="zh-CN" sz="4000"/>
              <a:t>”</a:t>
            </a:r>
            <a:r>
              <a:rPr lang="zh-CN" altLang="en-US" sz="4000"/>
              <a:t>效应</a:t>
            </a:r>
            <a:endParaRPr lang="zh-CN" altLang="en-US" sz="4000"/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合作案例（二）</a:t>
            </a:r>
            <a:endParaRPr lang="en-US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侧重案例对象背景、业务合作点以及效果，并提供佐证</a:t>
            </a:r>
            <a:endParaRPr lang="zh-CN" altLang="en-US"/>
          </a:p>
          <a:p>
            <a:r>
              <a:rPr lang="zh-CN" altLang="en-US">
                <a:sym typeface="+mn-ea"/>
              </a:rPr>
              <a:t>重点体现：什么时间什么地点在哪里用了多少项目产品，实现了什么效果（使用前后的对比）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合作案例（三）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>
                <a:sym typeface="+mn-ea"/>
              </a:rPr>
              <a:t>侧重案例对象背景、业务合作点以及效果，并提供佐证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重点体现：什么时间什么地点在哪里用了多少项目产品，实现了什么效果（使用前后的对比）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市场营销推广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形式</a:t>
            </a:r>
            <a:r>
              <a:rPr lang="en-US" altLang="zh-CN"/>
              <a:t>+</a:t>
            </a:r>
            <a:r>
              <a:rPr lang="zh-CN" altLang="en-US"/>
              <a:t>渠道</a:t>
            </a:r>
            <a:r>
              <a:rPr lang="en-US" altLang="zh-CN"/>
              <a:t>+</a:t>
            </a:r>
            <a:r>
              <a:rPr lang="zh-CN" altLang="en-US"/>
              <a:t>重点特色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公司治理（如有）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公司介绍</a:t>
            </a:r>
            <a:r>
              <a:rPr lang="en-US" altLang="zh-CN"/>
              <a:t>+</a:t>
            </a:r>
            <a:r>
              <a:rPr lang="zh-CN" altLang="en-US"/>
              <a:t>股权结构</a:t>
            </a:r>
            <a:r>
              <a:rPr lang="en-US" altLang="zh-CN"/>
              <a:t>+</a:t>
            </a:r>
            <a:r>
              <a:rPr lang="zh-CN" altLang="en-US"/>
              <a:t>组织现状（生产、办公现场照片等）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核心团队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en-US" altLang="zh-CN"/>
              <a:t>1-2</a:t>
            </a:r>
            <a:r>
              <a:rPr lang="zh-CN" altLang="en-US"/>
              <a:t>名负责人</a:t>
            </a:r>
            <a:r>
              <a:rPr lang="en-US" altLang="zh-CN"/>
              <a:t>+4-6</a:t>
            </a:r>
            <a:r>
              <a:rPr lang="zh-CN" altLang="en-US"/>
              <a:t>位专业互补的成员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专家顾问</a:t>
            </a:r>
            <a:r>
              <a:rPr lang="en-US" altLang="zh-CN"/>
              <a:t>/</a:t>
            </a:r>
            <a:r>
              <a:rPr lang="zh-CN" altLang="en-US"/>
              <a:t>指导老师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侧重点在于和项目的关系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协议</a:t>
            </a:r>
            <a:r>
              <a:rPr lang="en-US" altLang="zh-CN"/>
              <a:t>/</a:t>
            </a:r>
            <a:r>
              <a:rPr lang="zh-CN" altLang="en-US"/>
              <a:t>凭证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合同</a:t>
            </a:r>
            <a:r>
              <a:rPr lang="en-US" altLang="zh-CN"/>
              <a:t>+</a:t>
            </a:r>
            <a:r>
              <a:rPr lang="zh-CN" altLang="en-US"/>
              <a:t>发票</a:t>
            </a:r>
            <a:r>
              <a:rPr lang="en-US" altLang="zh-CN"/>
              <a:t>+</a:t>
            </a:r>
            <a:r>
              <a:rPr lang="zh-CN" altLang="en-US"/>
              <a:t>银行流水</a:t>
            </a:r>
            <a:r>
              <a:rPr lang="en-US" altLang="zh-CN"/>
              <a:t>......</a:t>
            </a:r>
            <a:endParaRPr lang="en-US" altLang="zh-CN"/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财务分析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en-US" altLang="zh-CN"/>
              <a:t>5</a:t>
            </a:r>
            <a:r>
              <a:rPr lang="zh-CN" altLang="en-US"/>
              <a:t>年收入</a:t>
            </a:r>
            <a:r>
              <a:rPr lang="en-US" altLang="zh-CN"/>
              <a:t>/</a:t>
            </a:r>
            <a:r>
              <a:rPr lang="zh-CN" altLang="en-US"/>
              <a:t>利润</a:t>
            </a:r>
            <a:r>
              <a:rPr lang="en-US" altLang="zh-CN"/>
              <a:t>+</a:t>
            </a:r>
            <a:r>
              <a:rPr lang="zh-CN" altLang="en-US"/>
              <a:t>融资逻辑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领导关怀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媒体报道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项目概述</a:t>
            </a:r>
            <a:r>
              <a:rPr lang="en-US" altLang="zh-CN"/>
              <a:t>=</a:t>
            </a:r>
            <a:endParaRPr lang="en-US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en-US" altLang="zh-CN"/>
              <a:t>200</a:t>
            </a:r>
            <a:r>
              <a:rPr lang="zh-CN" altLang="en-US"/>
              <a:t>字简介</a:t>
            </a:r>
            <a:r>
              <a:rPr lang="en-US" altLang="zh-CN"/>
              <a:t>+4</a:t>
            </a:r>
            <a:r>
              <a:rPr lang="zh-CN" altLang="en-US"/>
              <a:t>个维度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带动就业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直接带动</a:t>
            </a:r>
            <a:r>
              <a:rPr lang="en-US" altLang="zh-CN"/>
              <a:t>+</a:t>
            </a:r>
            <a:r>
              <a:rPr lang="zh-CN" altLang="en-US"/>
              <a:t>间接带动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个人成长（一）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教育角度（专业、学科、课程、教改、教学成果奖）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个人成长（二）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科技角度（科研成果如何向一线转化落地）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个人成长（三）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人才角度（育人模式、思创融合、典型人才培养案例）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发展规划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一般</a:t>
            </a:r>
            <a:r>
              <a:rPr lang="en-US" altLang="zh-CN"/>
              <a:t>3-5</a:t>
            </a:r>
            <a:r>
              <a:rPr lang="zh-CN" altLang="en-US"/>
              <a:t>年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封底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一句响亮的口号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0030" y="914400"/>
            <a:ext cx="11319510" cy="2570480"/>
          </a:xfrm>
        </p:spPr>
        <p:txBody>
          <a:bodyPr/>
          <a:p>
            <a:r>
              <a:rPr lang="zh-CN" altLang="en-US"/>
              <a:t>项目背景（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市场切入点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市场痛点（故事</a:t>
            </a:r>
            <a:r>
              <a:rPr lang="en-US" altLang="zh-CN"/>
              <a:t>/</a:t>
            </a:r>
            <a:r>
              <a:rPr lang="zh-CN" altLang="en-US"/>
              <a:t>案例导入）</a:t>
            </a:r>
            <a:r>
              <a:rPr lang="zh-CN" altLang="en-US">
                <a:sym typeface="+mn-ea"/>
              </a:rPr>
              <a:t>项目背景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政策背景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领导人</a:t>
            </a:r>
            <a:r>
              <a:rPr lang="en-US" altLang="zh-CN"/>
              <a:t>/</a:t>
            </a:r>
            <a:r>
              <a:rPr lang="zh-CN" altLang="en-US"/>
              <a:t>大政策梳理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项目痛点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市场机会一定来自</a:t>
            </a:r>
            <a:r>
              <a:rPr lang="en-US" altLang="zh-CN"/>
              <a:t>“</a:t>
            </a:r>
            <a:r>
              <a:rPr lang="zh-CN" altLang="en-US"/>
              <a:t>技术痛点</a:t>
            </a:r>
            <a:r>
              <a:rPr lang="en-US" altLang="zh-CN"/>
              <a:t>”</a:t>
            </a:r>
            <a:endParaRPr lang="en-US" altLang="zh-CN"/>
          </a:p>
          <a:p>
            <a:r>
              <a:rPr lang="zh-CN" altLang="en-US"/>
              <a:t>核心要讲清楚：场景图与数据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平台支撑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学校</a:t>
            </a:r>
            <a:r>
              <a:rPr lang="en-US" altLang="zh-CN"/>
              <a:t>/</a:t>
            </a:r>
            <a:r>
              <a:rPr lang="zh-CN" altLang="en-US"/>
              <a:t>科研支撑平台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主人公出场经历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科研经历</a:t>
            </a:r>
            <a:r>
              <a:rPr lang="en-US" altLang="zh-CN"/>
              <a:t>+</a:t>
            </a:r>
            <a:r>
              <a:rPr lang="zh-CN" altLang="en-US"/>
              <a:t>里程碑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解决方案</a:t>
            </a:r>
            <a:r>
              <a:rPr lang="en-US" altLang="zh-CN"/>
              <a:t>/</a:t>
            </a:r>
            <a:r>
              <a:rPr lang="zh-CN" altLang="en-US"/>
              <a:t>产品形态（最好是实机运行图证明真实可用）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en-US" altLang="zh-CN"/>
              <a:t>3</a:t>
            </a:r>
            <a:r>
              <a:rPr lang="zh-CN" altLang="en-US"/>
              <a:t>个创新点支撑（与痛点对应）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1084</Words>
  <Application>WPS 演示</Application>
  <PresentationFormat>宽屏</PresentationFormat>
  <Paragraphs>143</Paragraphs>
  <Slides>35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PPT模版说明</vt:lpstr>
      <vt:lpstr>封面</vt:lpstr>
      <vt:lpstr>项目概述=</vt:lpstr>
      <vt:lpstr>项目背景（/市场切入点）</vt:lpstr>
      <vt:lpstr>政策背景</vt:lpstr>
      <vt:lpstr>项目痛点</vt:lpstr>
      <vt:lpstr>平台支撑</vt:lpstr>
      <vt:lpstr>主人公出场经历</vt:lpstr>
      <vt:lpstr>解决方案</vt:lpstr>
      <vt:lpstr>创新点（一）</vt:lpstr>
      <vt:lpstr>创新点（二）</vt:lpstr>
      <vt:lpstr>创新点（三）</vt:lpstr>
      <vt:lpstr>中试/试点验证</vt:lpstr>
      <vt:lpstr>三方评价</vt:lpstr>
      <vt:lpstr>知识的产权</vt:lpstr>
      <vt:lpstr>产品/服务（商业运营/逻辑落地）</vt:lpstr>
      <vt:lpstr>竞品分析</vt:lpstr>
      <vt:lpstr>商业/运作模式</vt:lpstr>
      <vt:lpstr>合作案例（一）</vt:lpstr>
      <vt:lpstr>合作案例（二）</vt:lpstr>
      <vt:lpstr>合作案例（三）</vt:lpstr>
      <vt:lpstr>市场营销推广</vt:lpstr>
      <vt:lpstr>公司治理（如有）</vt:lpstr>
      <vt:lpstr>核心团队</vt:lpstr>
      <vt:lpstr>专家顾问/指导老师</vt:lpstr>
      <vt:lpstr>协议/凭证</vt:lpstr>
      <vt:lpstr>财务分析</vt:lpstr>
      <vt:lpstr>领导关怀</vt:lpstr>
      <vt:lpstr>媒体报道</vt:lpstr>
      <vt:lpstr>带动就业</vt:lpstr>
      <vt:lpstr>个人成长（一）</vt:lpstr>
      <vt:lpstr>个人成长（二）</vt:lpstr>
      <vt:lpstr>个人成长（三）</vt:lpstr>
      <vt:lpstr>发展规划</vt:lpstr>
      <vt:lpstr>封底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Tinacook</cp:lastModifiedBy>
  <cp:revision>160</cp:revision>
  <dcterms:created xsi:type="dcterms:W3CDTF">2019-06-19T02:08:00Z</dcterms:created>
  <dcterms:modified xsi:type="dcterms:W3CDTF">2026-04-21T02:15:01Z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0BABF795E32B45949BFB23D601C5F186_12</vt:lpwstr>
  </property>
</Properties>
</file>